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5" r:id="rId16"/>
    <p:sldId id="269" r:id="rId17"/>
    <p:sldId id="27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8DDE5-4845-4034-B956-21023629A286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2E23E-EBC3-4244-8C13-7C37C9B999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3613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2E23E-EBC3-4244-8C13-7C37C9B999B0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6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2E23E-EBC3-4244-8C13-7C37C9B999B0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61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2E23E-EBC3-4244-8C13-7C37C9B999B0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6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2E23E-EBC3-4244-8C13-7C37C9B999B0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6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94457-2196-4F0F-93B6-495DD66D18A2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134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707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3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557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537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986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67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206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406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76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024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408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87A33-CBC2-4235-9612-53B4BB738620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629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lvm.usu.edu/en/nav/frames_asid_152_g_3_t_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116632"/>
            <a:ext cx="777240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6000" b="1">
                <a:latin typeface="Comic Sans MS" pitchFamily="66" charset="0"/>
              </a:rPr>
              <a:t>Πρόβλημα 1:</a:t>
            </a:r>
            <a:endParaRPr lang="el-GR" sz="6000" b="1" dirty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340768"/>
            <a:ext cx="8496944" cy="4896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  <a:defRPr/>
            </a:pPr>
            <a:r>
              <a:rPr lang="el-GR" sz="6500" noProof="0" dirty="0">
                <a:latin typeface="Comic Sans MS" pitchFamily="66" charset="0"/>
              </a:rPr>
              <a:t>Ο </a:t>
            </a:r>
            <a:r>
              <a:rPr lang="el-GR" sz="6000" noProof="0" dirty="0">
                <a:latin typeface="Comic Sans MS" pitchFamily="66" charset="0"/>
              </a:rPr>
              <a:t>Νίκος είχε στη συλλογή του 32 γραμματόσημα. Αγόρασε ακόμη 8. Πόσα έγιναν όλα τα γραμματόσημα του;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  <a:defRPr/>
            </a:pP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116632"/>
            <a:ext cx="777240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6000" b="1" dirty="0">
                <a:latin typeface="Comic Sans MS" pitchFamily="66" charset="0"/>
              </a:rPr>
              <a:t>Πρόβλημα </a:t>
            </a:r>
            <a:r>
              <a:rPr lang="en-GB" sz="6000" b="1" dirty="0">
                <a:latin typeface="Comic Sans MS" pitchFamily="66" charset="0"/>
              </a:rPr>
              <a:t>3</a:t>
            </a:r>
            <a:r>
              <a:rPr lang="el-GR" sz="6000" b="1" dirty="0">
                <a:latin typeface="Comic Sans MS" pitchFamily="66" charset="0"/>
              </a:rPr>
              <a:t>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340768"/>
            <a:ext cx="8496944" cy="4896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el-GR" sz="6600" i="1" dirty="0"/>
              <a:t>Κρατούσα 54 </a:t>
            </a:r>
            <a:r>
              <a:rPr lang="el-GR" sz="6600" i="1" dirty="0" err="1"/>
              <a:t>σεντ</a:t>
            </a:r>
            <a:r>
              <a:rPr lang="el-GR" sz="6600" i="1" dirty="0"/>
              <a:t>.  Βρήκα ακόμα  6 </a:t>
            </a:r>
            <a:r>
              <a:rPr lang="el-GR" sz="6600" i="1" dirty="0" err="1"/>
              <a:t>σεντ</a:t>
            </a:r>
            <a:r>
              <a:rPr lang="el-GR" sz="6600" i="1" dirty="0"/>
              <a:t> στην τσέπη του παντελονιού μου.  Πόσα χρήματα έχω τώρα;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738240"/>
              </p:ext>
            </p:extLst>
          </p:nvPr>
        </p:nvGraphicFramePr>
        <p:xfrm>
          <a:off x="323528" y="0"/>
          <a:ext cx="8568951" cy="658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691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28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12763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5905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556792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454400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265625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962399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788976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ube 14"/>
          <p:cNvSpPr/>
          <p:nvPr/>
        </p:nvSpPr>
        <p:spPr>
          <a:xfrm flipH="1">
            <a:off x="8244408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Cube 14"/>
          <p:cNvSpPr/>
          <p:nvPr/>
        </p:nvSpPr>
        <p:spPr>
          <a:xfrm flipH="1">
            <a:off x="6300192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Cube 14"/>
          <p:cNvSpPr/>
          <p:nvPr/>
        </p:nvSpPr>
        <p:spPr>
          <a:xfrm flipH="1">
            <a:off x="6876256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Cube 14"/>
          <p:cNvSpPr/>
          <p:nvPr/>
        </p:nvSpPr>
        <p:spPr>
          <a:xfrm flipH="1">
            <a:off x="7452320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Cube 14"/>
          <p:cNvSpPr/>
          <p:nvPr/>
        </p:nvSpPr>
        <p:spPr>
          <a:xfrm flipH="1">
            <a:off x="788436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6084168" y="2852936"/>
            <a:ext cx="2808312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7308304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347864" y="4797152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7812360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4427984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4932040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5508104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Cube 14"/>
          <p:cNvSpPr/>
          <p:nvPr/>
        </p:nvSpPr>
        <p:spPr>
          <a:xfrm flipH="1">
            <a:off x="8316416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901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965" y="0"/>
            <a:ext cx="7905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Στο κατάστημα παιχνιδιών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www.cksinfo.com/clipart/toys/beachball-v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250548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ksinfo.com/clipart/toys/gator-plane-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65567"/>
            <a:ext cx="2952328" cy="262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ksinfo.com/clipart/toys/Nintendo-D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42383"/>
            <a:ext cx="3156675" cy="226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ksinfo.com/clipart/toys/dolls/ragget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288" y="765567"/>
            <a:ext cx="2304256" cy="223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ksinfo.com/clipart/toys/lightsabers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237" y="2946285"/>
            <a:ext cx="1914500" cy="19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cksinfo.com/clipart/toys/robot-toy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70" y="2924944"/>
            <a:ext cx="2074366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cksinfo.com/clipart/toys/toy-steam-engin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57192"/>
            <a:ext cx="35147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cksinfo.com/clipart/toys/yoyo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543799"/>
            <a:ext cx="1188132" cy="114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Callout 2 4"/>
          <p:cNvSpPr/>
          <p:nvPr/>
        </p:nvSpPr>
        <p:spPr>
          <a:xfrm>
            <a:off x="7020272" y="5877273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008"/>
              <a:gd name="adj6" fmla="val -881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€3</a:t>
            </a:r>
            <a:endParaRPr lang="el-GR" sz="2800" b="1" dirty="0"/>
          </a:p>
        </p:txBody>
      </p:sp>
      <p:sp>
        <p:nvSpPr>
          <p:cNvPr id="15" name="Line Callout 2 14"/>
          <p:cNvSpPr/>
          <p:nvPr/>
        </p:nvSpPr>
        <p:spPr>
          <a:xfrm>
            <a:off x="7876251" y="5198467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4994"/>
              <a:gd name="adj6" fmla="val -3401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€75</a:t>
            </a:r>
            <a:endParaRPr lang="el-GR" sz="2800" b="1" dirty="0"/>
          </a:p>
        </p:txBody>
      </p:sp>
      <p:sp>
        <p:nvSpPr>
          <p:cNvPr id="16" name="Line Callout 2 15"/>
          <p:cNvSpPr/>
          <p:nvPr/>
        </p:nvSpPr>
        <p:spPr>
          <a:xfrm>
            <a:off x="5796136" y="3249809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6086"/>
              <a:gd name="adj6" fmla="val 366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€36</a:t>
            </a:r>
            <a:endParaRPr lang="el-GR" sz="2800" b="1" dirty="0"/>
          </a:p>
        </p:txBody>
      </p:sp>
      <p:sp>
        <p:nvSpPr>
          <p:cNvPr id="17" name="Line Callout 2 16"/>
          <p:cNvSpPr/>
          <p:nvPr/>
        </p:nvSpPr>
        <p:spPr>
          <a:xfrm>
            <a:off x="4371458" y="5711243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8085"/>
              <a:gd name="adj6" fmla="val 1137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€5</a:t>
            </a:r>
            <a:endParaRPr lang="el-GR" sz="2800" b="1" dirty="0"/>
          </a:p>
        </p:txBody>
      </p:sp>
      <p:sp>
        <p:nvSpPr>
          <p:cNvPr id="18" name="Line Callout 2 17"/>
          <p:cNvSpPr/>
          <p:nvPr/>
        </p:nvSpPr>
        <p:spPr>
          <a:xfrm>
            <a:off x="712683" y="3255463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8813"/>
              <a:gd name="adj6" fmla="val 87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8</a:t>
            </a:r>
            <a:endParaRPr lang="el-GR" sz="2800" b="1" dirty="0"/>
          </a:p>
        </p:txBody>
      </p:sp>
      <p:sp>
        <p:nvSpPr>
          <p:cNvPr id="19" name="Line Callout 2 18"/>
          <p:cNvSpPr/>
          <p:nvPr/>
        </p:nvSpPr>
        <p:spPr>
          <a:xfrm>
            <a:off x="332329" y="4576813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36572"/>
              <a:gd name="adj4" fmla="val 64499"/>
              <a:gd name="adj5" fmla="val 133739"/>
              <a:gd name="adj6" fmla="val 707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€57</a:t>
            </a:r>
            <a:endParaRPr lang="el-GR" sz="2800" b="1" dirty="0"/>
          </a:p>
        </p:txBody>
      </p:sp>
      <p:sp>
        <p:nvSpPr>
          <p:cNvPr id="20" name="Line Callout 2 19"/>
          <p:cNvSpPr/>
          <p:nvPr/>
        </p:nvSpPr>
        <p:spPr>
          <a:xfrm>
            <a:off x="4968044" y="797415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008"/>
              <a:gd name="adj6" fmla="val -881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€4</a:t>
            </a:r>
            <a:endParaRPr lang="el-GR" sz="2800" b="1" dirty="0"/>
          </a:p>
        </p:txBody>
      </p:sp>
      <p:sp>
        <p:nvSpPr>
          <p:cNvPr id="21" name="Line Callout 2 20"/>
          <p:cNvSpPr/>
          <p:nvPr/>
        </p:nvSpPr>
        <p:spPr>
          <a:xfrm>
            <a:off x="1965427" y="2622249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5558"/>
              <a:gd name="adj6" fmla="val 5326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€22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567239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-99392"/>
            <a:ext cx="3365703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>
            <a:off x="4067944" y="496461"/>
            <a:ext cx="2952328" cy="234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788803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27 + 3</a:t>
            </a:r>
            <a:endParaRPr lang="el-GR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1175471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67 + 3</a:t>
            </a:r>
            <a:endParaRPr lang="el-GR" sz="4000" b="1" dirty="0"/>
          </a:p>
        </p:txBody>
      </p:sp>
      <p:pic>
        <p:nvPicPr>
          <p:cNvPr id="9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>
            <a:off x="467544" y="2060848"/>
            <a:ext cx="2952328" cy="234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9592" y="287753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46 + 4</a:t>
            </a:r>
            <a:endParaRPr lang="el-GR" sz="4000" b="1" dirty="0"/>
          </a:p>
        </p:txBody>
      </p:sp>
      <p:pic>
        <p:nvPicPr>
          <p:cNvPr id="10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>
            <a:off x="3408575" y="2567190"/>
            <a:ext cx="2952328" cy="234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35896" y="3231479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98 + 2</a:t>
            </a:r>
            <a:endParaRPr lang="el-GR" sz="4000" b="1" dirty="0"/>
          </a:p>
        </p:txBody>
      </p:sp>
      <p:pic>
        <p:nvPicPr>
          <p:cNvPr id="13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 flipH="1">
            <a:off x="6156176" y="2414790"/>
            <a:ext cx="2727920" cy="234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559701" y="3200865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66 + 4</a:t>
            </a:r>
            <a:endParaRPr lang="el-GR" sz="4000" b="1" dirty="0"/>
          </a:p>
        </p:txBody>
      </p:sp>
      <p:pic>
        <p:nvPicPr>
          <p:cNvPr id="14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 flipH="1">
            <a:off x="6732240" y="158045"/>
            <a:ext cx="2209144" cy="189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901070" y="69269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41 + 9</a:t>
            </a:r>
            <a:endParaRPr lang="el-GR" sz="4000" b="1" dirty="0"/>
          </a:p>
        </p:txBody>
      </p:sp>
      <p:pic>
        <p:nvPicPr>
          <p:cNvPr id="16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 flipH="1">
            <a:off x="179512" y="4402111"/>
            <a:ext cx="307097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 flipH="1">
            <a:off x="3360548" y="4756053"/>
            <a:ext cx="307097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 flipH="1">
            <a:off x="6523073" y="4908453"/>
            <a:ext cx="212372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56537" y="480425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81 + 9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39952" y="515819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77 + 3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53152" y="531059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52 + 8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218675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260648"/>
            <a:ext cx="2962672" cy="12101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6000" dirty="0"/>
              <a:t>32 + 8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556792"/>
            <a:ext cx="2890664" cy="11087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l-GR" sz="6000" dirty="0"/>
              <a:t>5 + 35</a:t>
            </a:r>
          </a:p>
        </p:txBody>
      </p:sp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179512" y="2780928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36 + 4</a:t>
            </a:r>
            <a:endParaRPr kumimoji="0" lang="el-GR" sz="6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251520" y="4077072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6 + 54</a:t>
            </a:r>
            <a:endParaRPr kumimoji="0" lang="el-GR" sz="6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251520" y="5445224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57 + 3</a:t>
            </a:r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3275856" y="5445224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5 + 75</a:t>
            </a:r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3203848" y="4077072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9 + 71</a:t>
            </a:r>
          </a:p>
        </p:txBody>
      </p:sp>
      <p:sp>
        <p:nvSpPr>
          <p:cNvPr id="10" name="2 - Θέση περιεχομένου"/>
          <p:cNvSpPr txBox="1">
            <a:spLocks/>
          </p:cNvSpPr>
          <p:nvPr/>
        </p:nvSpPr>
        <p:spPr>
          <a:xfrm>
            <a:off x="3203848" y="2780928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76 + 4</a:t>
            </a:r>
          </a:p>
        </p:txBody>
      </p:sp>
      <p:sp>
        <p:nvSpPr>
          <p:cNvPr id="11" name="2 - Θέση περιεχομένου"/>
          <p:cNvSpPr txBox="1">
            <a:spLocks/>
          </p:cNvSpPr>
          <p:nvPr/>
        </p:nvSpPr>
        <p:spPr>
          <a:xfrm>
            <a:off x="3203848" y="1556792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81 + 9</a:t>
            </a:r>
          </a:p>
        </p:txBody>
      </p:sp>
      <p:sp>
        <p:nvSpPr>
          <p:cNvPr id="12" name="2 - Θέση περιεχομένου"/>
          <p:cNvSpPr txBox="1">
            <a:spLocks/>
          </p:cNvSpPr>
          <p:nvPr/>
        </p:nvSpPr>
        <p:spPr>
          <a:xfrm>
            <a:off x="3203848" y="260648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6 + 84</a:t>
            </a:r>
          </a:p>
        </p:txBody>
      </p:sp>
      <p:sp>
        <p:nvSpPr>
          <p:cNvPr id="13" name="2 - Θέση περιεχομένου"/>
          <p:cNvSpPr txBox="1">
            <a:spLocks/>
          </p:cNvSpPr>
          <p:nvPr/>
        </p:nvSpPr>
        <p:spPr>
          <a:xfrm>
            <a:off x="6253336" y="2780928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85 + 5 </a:t>
            </a:r>
          </a:p>
        </p:txBody>
      </p:sp>
      <p:sp>
        <p:nvSpPr>
          <p:cNvPr id="14" name="2 - Θέση περιεχομένου"/>
          <p:cNvSpPr txBox="1">
            <a:spLocks/>
          </p:cNvSpPr>
          <p:nvPr/>
        </p:nvSpPr>
        <p:spPr>
          <a:xfrm>
            <a:off x="6253336" y="1556792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8</a:t>
            </a:r>
            <a:r>
              <a:rPr lang="en-GB" sz="6000" dirty="0"/>
              <a:t>8</a:t>
            </a:r>
            <a:r>
              <a:rPr lang="el-GR" sz="6000" dirty="0"/>
              <a:t> + </a:t>
            </a:r>
            <a:r>
              <a:rPr lang="en-GB" sz="6000" dirty="0"/>
              <a:t>2</a:t>
            </a:r>
            <a:r>
              <a:rPr lang="el-GR" sz="6000" dirty="0"/>
              <a:t> </a:t>
            </a:r>
          </a:p>
        </p:txBody>
      </p:sp>
      <p:sp>
        <p:nvSpPr>
          <p:cNvPr id="15" name="2 - Θέση περιεχομένου"/>
          <p:cNvSpPr txBox="1">
            <a:spLocks/>
          </p:cNvSpPr>
          <p:nvPr/>
        </p:nvSpPr>
        <p:spPr>
          <a:xfrm>
            <a:off x="6253336" y="260648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37 + 3 </a:t>
            </a:r>
          </a:p>
        </p:txBody>
      </p:sp>
      <p:sp>
        <p:nvSpPr>
          <p:cNvPr id="16" name="2 - Θέση περιεχομένου"/>
          <p:cNvSpPr txBox="1">
            <a:spLocks/>
          </p:cNvSpPr>
          <p:nvPr/>
        </p:nvSpPr>
        <p:spPr>
          <a:xfrm>
            <a:off x="6253336" y="4077072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31 + 9 </a:t>
            </a:r>
          </a:p>
        </p:txBody>
      </p:sp>
      <p:sp>
        <p:nvSpPr>
          <p:cNvPr id="17" name="2 - Θέση περιεχομένου"/>
          <p:cNvSpPr txBox="1">
            <a:spLocks/>
          </p:cNvSpPr>
          <p:nvPr/>
        </p:nvSpPr>
        <p:spPr>
          <a:xfrm>
            <a:off x="6253336" y="5445224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81 + 9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260648"/>
            <a:ext cx="2962672" cy="12101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6000" dirty="0"/>
              <a:t>32 + 8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556792"/>
            <a:ext cx="2890664" cy="11087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l-GR" sz="6000" dirty="0"/>
              <a:t>5 + 35</a:t>
            </a:r>
          </a:p>
        </p:txBody>
      </p:sp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179512" y="2780928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36 + 4</a:t>
            </a:r>
            <a:endParaRPr kumimoji="0" lang="el-GR" sz="6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251520" y="4077072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6 + 54</a:t>
            </a:r>
            <a:endParaRPr kumimoji="0" lang="el-GR" sz="6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251520" y="5445224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57 + 3</a:t>
            </a:r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3275856" y="5445224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5 + 75</a:t>
            </a:r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3203848" y="4077072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9 + 71</a:t>
            </a:r>
          </a:p>
        </p:txBody>
      </p:sp>
      <p:sp>
        <p:nvSpPr>
          <p:cNvPr id="10" name="2 - Θέση περιεχομένου"/>
          <p:cNvSpPr txBox="1">
            <a:spLocks/>
          </p:cNvSpPr>
          <p:nvPr/>
        </p:nvSpPr>
        <p:spPr>
          <a:xfrm>
            <a:off x="3203848" y="2780928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76 + 4</a:t>
            </a:r>
          </a:p>
        </p:txBody>
      </p:sp>
      <p:sp>
        <p:nvSpPr>
          <p:cNvPr id="11" name="2 - Θέση περιεχομένου"/>
          <p:cNvSpPr txBox="1">
            <a:spLocks/>
          </p:cNvSpPr>
          <p:nvPr/>
        </p:nvSpPr>
        <p:spPr>
          <a:xfrm>
            <a:off x="3203848" y="1556792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81 + 9</a:t>
            </a:r>
          </a:p>
        </p:txBody>
      </p:sp>
      <p:sp>
        <p:nvSpPr>
          <p:cNvPr id="12" name="2 - Θέση περιεχομένου"/>
          <p:cNvSpPr txBox="1">
            <a:spLocks/>
          </p:cNvSpPr>
          <p:nvPr/>
        </p:nvSpPr>
        <p:spPr>
          <a:xfrm>
            <a:off x="3203848" y="260648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6 + 84</a:t>
            </a:r>
          </a:p>
        </p:txBody>
      </p:sp>
      <p:sp>
        <p:nvSpPr>
          <p:cNvPr id="13" name="2 - Θέση περιεχομένου"/>
          <p:cNvSpPr txBox="1">
            <a:spLocks/>
          </p:cNvSpPr>
          <p:nvPr/>
        </p:nvSpPr>
        <p:spPr>
          <a:xfrm>
            <a:off x="6253336" y="2780928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85 + 5 </a:t>
            </a:r>
          </a:p>
        </p:txBody>
      </p:sp>
      <p:sp>
        <p:nvSpPr>
          <p:cNvPr id="14" name="2 - Θέση περιεχομένου"/>
          <p:cNvSpPr txBox="1">
            <a:spLocks/>
          </p:cNvSpPr>
          <p:nvPr/>
        </p:nvSpPr>
        <p:spPr>
          <a:xfrm>
            <a:off x="6253336" y="1556792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8</a:t>
            </a:r>
            <a:r>
              <a:rPr lang="en-GB" sz="6000" dirty="0"/>
              <a:t>8</a:t>
            </a:r>
            <a:r>
              <a:rPr lang="el-GR" sz="6000" dirty="0"/>
              <a:t> + </a:t>
            </a:r>
            <a:r>
              <a:rPr lang="en-GB" sz="6000" dirty="0"/>
              <a:t>2</a:t>
            </a:r>
            <a:r>
              <a:rPr lang="el-GR" sz="6000" dirty="0"/>
              <a:t> </a:t>
            </a:r>
          </a:p>
        </p:txBody>
      </p:sp>
      <p:sp>
        <p:nvSpPr>
          <p:cNvPr id="15" name="2 - Θέση περιεχομένου"/>
          <p:cNvSpPr txBox="1">
            <a:spLocks/>
          </p:cNvSpPr>
          <p:nvPr/>
        </p:nvSpPr>
        <p:spPr>
          <a:xfrm>
            <a:off x="6253336" y="260648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37 + 3 </a:t>
            </a:r>
          </a:p>
        </p:txBody>
      </p:sp>
      <p:sp>
        <p:nvSpPr>
          <p:cNvPr id="16" name="2 - Θέση περιεχομένου"/>
          <p:cNvSpPr txBox="1">
            <a:spLocks/>
          </p:cNvSpPr>
          <p:nvPr/>
        </p:nvSpPr>
        <p:spPr>
          <a:xfrm>
            <a:off x="6253336" y="4077072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31 + 9 </a:t>
            </a:r>
          </a:p>
        </p:txBody>
      </p:sp>
      <p:sp>
        <p:nvSpPr>
          <p:cNvPr id="17" name="2 - Θέση περιεχομένου"/>
          <p:cNvSpPr txBox="1">
            <a:spLocks/>
          </p:cNvSpPr>
          <p:nvPr/>
        </p:nvSpPr>
        <p:spPr>
          <a:xfrm>
            <a:off x="6253336" y="5445224"/>
            <a:ext cx="2890664" cy="110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l-GR" sz="6000" dirty="0"/>
              <a:t>81 + 9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738240"/>
              </p:ext>
            </p:extLst>
          </p:nvPr>
        </p:nvGraphicFramePr>
        <p:xfrm>
          <a:off x="323528" y="0"/>
          <a:ext cx="8568951" cy="658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691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28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12763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5905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556792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sz="2400" b="1" i="1" u="sng" dirty="0">
                <a:latin typeface="MariaAvraam" pitchFamily="2" charset="0"/>
              </a:rPr>
              <a:t>Προβλήματα:</a:t>
            </a:r>
            <a:r>
              <a:rPr lang="el-GR" sz="2400" i="1" dirty="0">
                <a:latin typeface="MariaAvraam" pitchFamily="2" charset="0"/>
              </a:rPr>
              <a:t> </a:t>
            </a:r>
            <a:endParaRPr lang="en-US" sz="2400" i="1" dirty="0">
              <a:latin typeface="MariaAvraam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2400" dirty="0">
                <a:latin typeface="MariaAvraam" pitchFamily="2" charset="0"/>
              </a:rPr>
              <a:t>Ο Μάριος είχε στη συλλογή του 32 γραμματόσημα.  Αγόρασε ακόμα 8.  Πόσα έγιναν όλα τα γραμματόσημά του</a:t>
            </a:r>
            <a:r>
              <a:rPr lang="en-US" sz="2400" dirty="0">
                <a:latin typeface="MariaAvraam" pitchFamily="2" charset="0"/>
              </a:rPr>
              <a:t>?</a:t>
            </a:r>
            <a:endParaRPr lang="el-GR" sz="2400" dirty="0">
              <a:latin typeface="MariaAvraam" pitchFamily="2" charset="0"/>
            </a:endParaRPr>
          </a:p>
          <a:p>
            <a:pPr marL="514350" indent="-514350">
              <a:buNone/>
            </a:pPr>
            <a:endParaRPr lang="en-US" sz="2400" dirty="0">
              <a:latin typeface="MariaAvraam" pitchFamily="2" charset="0"/>
            </a:endParaRPr>
          </a:p>
          <a:p>
            <a:pPr marL="514350" indent="-514350">
              <a:buNone/>
            </a:pPr>
            <a:r>
              <a:rPr lang="el-GR" sz="2400" dirty="0">
                <a:latin typeface="MariaAvraam" pitchFamily="2" charset="0"/>
              </a:rPr>
              <a:t>2.   Ο Κωνσταντίνος είχε 43 βόλους.  Έπαιξε και κέρδισε ακόμα 7.  Πόσους βόλους έχει τώρα</a:t>
            </a:r>
            <a:r>
              <a:rPr lang="en-US" sz="2400" dirty="0">
                <a:latin typeface="MariaAvraam" pitchFamily="2" charset="0"/>
              </a:rPr>
              <a:t>?</a:t>
            </a:r>
            <a:endParaRPr lang="el-GR" sz="2400" dirty="0">
              <a:latin typeface="MariaAvraam" pitchFamily="2" charset="0"/>
            </a:endParaRPr>
          </a:p>
          <a:p>
            <a:pPr marL="514350" indent="-514350">
              <a:buNone/>
            </a:pPr>
            <a:endParaRPr lang="el-GR" sz="2400" dirty="0">
              <a:latin typeface="MariaAvraam" pitchFamily="2" charset="0"/>
            </a:endParaRPr>
          </a:p>
          <a:p>
            <a:pPr marL="514350" indent="-514350">
              <a:buNone/>
            </a:pPr>
            <a:r>
              <a:rPr lang="el-GR" sz="2400" dirty="0">
                <a:latin typeface="MariaAvraam" pitchFamily="2" charset="0"/>
              </a:rPr>
              <a:t>3. Η μητέρα της Ελένης είναι 25 χρονών.  Ο πατέρας της Ελένης είναι 5 χρόνια μεγαλύτερος.  Πόσων χρονών είναι ο πατέρας της Ελένης;</a:t>
            </a:r>
            <a:r>
              <a:rPr lang="en-US" sz="2400" dirty="0">
                <a:latin typeface="MariaAvraam" pitchFamily="2" charset="0"/>
              </a:rPr>
              <a:t>?</a:t>
            </a:r>
            <a:endParaRPr lang="el-GR" sz="2400" dirty="0">
              <a:latin typeface="MariaAvraam" pitchFamily="2" charset="0"/>
            </a:endParaRPr>
          </a:p>
          <a:p>
            <a:pPr marL="514350" indent="-514350">
              <a:buNone/>
            </a:pPr>
            <a:endParaRPr lang="el-GR" sz="2400" dirty="0">
              <a:latin typeface="MariaAvraam" pitchFamily="2" charset="0"/>
            </a:endParaRPr>
          </a:p>
          <a:p>
            <a:pPr marL="514350" indent="-514350">
              <a:buNone/>
            </a:pPr>
            <a:r>
              <a:rPr lang="el-GR" sz="2400" dirty="0">
                <a:latin typeface="MariaAvraam" pitchFamily="2" charset="0"/>
              </a:rPr>
              <a:t>4. Κρατούσα 54 σεντ.  Βρήκα ακόμα  6 σεντ στην τσέπη του παντελονιού μου.  Πόσα χρήματα έχω τώρα</a:t>
            </a:r>
            <a:r>
              <a:rPr lang="en-US" sz="2400" dirty="0">
                <a:latin typeface="MariaAvraam" pitchFamily="2" charset="0"/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738240"/>
              </p:ext>
            </p:extLst>
          </p:nvPr>
        </p:nvGraphicFramePr>
        <p:xfrm>
          <a:off x="323528" y="0"/>
          <a:ext cx="8568951" cy="658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691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28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12763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5905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556792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454400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265625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962399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4441343" y="2859755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788976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ube 14"/>
          <p:cNvSpPr/>
          <p:nvPr/>
        </p:nvSpPr>
        <p:spPr>
          <a:xfrm flipH="1">
            <a:off x="7236296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Cube 14"/>
          <p:cNvSpPr/>
          <p:nvPr/>
        </p:nvSpPr>
        <p:spPr>
          <a:xfrm flipH="1">
            <a:off x="7740352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ube 14"/>
          <p:cNvSpPr/>
          <p:nvPr/>
        </p:nvSpPr>
        <p:spPr>
          <a:xfrm flipH="1">
            <a:off x="8244408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Cube 14"/>
          <p:cNvSpPr/>
          <p:nvPr/>
        </p:nvSpPr>
        <p:spPr>
          <a:xfrm flipH="1">
            <a:off x="6300192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Cube 14"/>
          <p:cNvSpPr/>
          <p:nvPr/>
        </p:nvSpPr>
        <p:spPr>
          <a:xfrm flipH="1">
            <a:off x="680424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Cube 14"/>
          <p:cNvSpPr/>
          <p:nvPr/>
        </p:nvSpPr>
        <p:spPr>
          <a:xfrm flipH="1">
            <a:off x="7308304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Cube 14"/>
          <p:cNvSpPr/>
          <p:nvPr/>
        </p:nvSpPr>
        <p:spPr>
          <a:xfrm flipH="1">
            <a:off x="7812360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Cube 14"/>
          <p:cNvSpPr/>
          <p:nvPr/>
        </p:nvSpPr>
        <p:spPr>
          <a:xfrm flipH="1">
            <a:off x="824440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6084168" y="2852936"/>
            <a:ext cx="2808312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5004048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901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449723"/>
              </p:ext>
            </p:extLst>
          </p:nvPr>
        </p:nvGraphicFramePr>
        <p:xfrm>
          <a:off x="2555776" y="404664"/>
          <a:ext cx="4474840" cy="641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5591">
                <a:tc>
                  <a:txBody>
                    <a:bodyPr/>
                    <a:lstStyle/>
                    <a:p>
                      <a:pPr algn="ctr"/>
                      <a:r>
                        <a:rPr lang="el-GR" sz="9600" dirty="0">
                          <a:solidFill>
                            <a:srgbClr val="FF0000"/>
                          </a:solidFill>
                        </a:rPr>
                        <a:t>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9600" dirty="0">
                          <a:solidFill>
                            <a:srgbClr val="FF0000"/>
                          </a:solidFill>
                        </a:rPr>
                        <a:t>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092">
                <a:tc>
                  <a:txBody>
                    <a:bodyPr/>
                    <a:lstStyle/>
                    <a:p>
                      <a:pPr algn="ctr"/>
                      <a:r>
                        <a:rPr lang="el-GR" sz="80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/>
                        <a:t>2</a:t>
                      </a:r>
                      <a:endParaRPr lang="el-GR" sz="8000" b="1" dirty="0"/>
                    </a:p>
                    <a:p>
                      <a:pPr algn="ctr"/>
                      <a:r>
                        <a:rPr lang="en-US" sz="8000" b="1" dirty="0"/>
                        <a:t>   </a:t>
                      </a:r>
                      <a:r>
                        <a:rPr lang="en-GB" sz="8000" b="1" dirty="0"/>
                        <a:t>8</a:t>
                      </a:r>
                      <a:r>
                        <a:rPr lang="en-US" sz="8000" b="1" dirty="0"/>
                        <a:t> +</a:t>
                      </a:r>
                      <a:endParaRPr lang="el-GR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9997"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/>
                        <a:t>4</a:t>
                      </a:r>
                      <a:endParaRPr lang="el-GR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/>
                        <a:t>0</a:t>
                      </a:r>
                      <a:endParaRPr lang="el-GR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84784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76672"/>
            <a:ext cx="374526" cy="143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116632"/>
            <a:ext cx="777240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6000" b="1" dirty="0">
                <a:latin typeface="Comic Sans MS" pitchFamily="66" charset="0"/>
              </a:rPr>
              <a:t>Πρόβλημα </a:t>
            </a:r>
            <a:r>
              <a:rPr lang="en-GB" sz="6000" b="1" dirty="0">
                <a:latin typeface="Comic Sans MS" pitchFamily="66" charset="0"/>
              </a:rPr>
              <a:t>2</a:t>
            </a:r>
            <a:r>
              <a:rPr lang="el-GR" sz="6000" b="1" dirty="0">
                <a:latin typeface="Comic Sans MS" pitchFamily="66" charset="0"/>
              </a:rPr>
              <a:t>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340768"/>
            <a:ext cx="8496944" cy="4896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el-GR" sz="6600" i="1" dirty="0"/>
              <a:t>Ο Κωνσταντίνος είχε 43 βόλους.  Έπαιξε και κέρδισε ακόμα 7.  Πόσους βόλους έχει τώρα;</a:t>
            </a:r>
            <a:r>
              <a:rPr lang="el-GR" sz="2800" b="1" dirty="0"/>
              <a:t> </a:t>
            </a:r>
          </a:p>
          <a:p>
            <a:pPr>
              <a:spcBef>
                <a:spcPct val="0"/>
              </a:spcBef>
              <a:defRPr/>
            </a:pPr>
            <a:endParaRPr lang="el-GR" sz="2800" b="1" dirty="0"/>
          </a:p>
          <a:p>
            <a:pPr>
              <a:spcBef>
                <a:spcPct val="0"/>
              </a:spcBef>
              <a:defRPr/>
            </a:pPr>
            <a:endParaRPr lang="el-GR" sz="2800" b="1" dirty="0"/>
          </a:p>
          <a:p>
            <a:pPr>
              <a:spcBef>
                <a:spcPct val="0"/>
              </a:spcBef>
              <a:defRPr/>
            </a:pPr>
            <a:r>
              <a:rPr lang="el-GR" sz="2800" b="1" dirty="0"/>
              <a:t>  </a:t>
            </a:r>
            <a:r>
              <a:rPr lang="en-US" sz="800" b="1" u="sng" dirty="0">
                <a:hlinkClick r:id="rId3"/>
              </a:rPr>
              <a:t>http</a:t>
            </a:r>
            <a:r>
              <a:rPr lang="el-GR" sz="800" b="1" u="sng" dirty="0">
                <a:hlinkClick r:id="rId3"/>
              </a:rPr>
              <a:t>://</a:t>
            </a:r>
            <a:r>
              <a:rPr lang="en-US" sz="800" b="1" u="sng" dirty="0" err="1">
                <a:hlinkClick r:id="rId3"/>
              </a:rPr>
              <a:t>nlvm</a:t>
            </a:r>
            <a:r>
              <a:rPr lang="el-GR" sz="800" b="1" u="sng" dirty="0">
                <a:hlinkClick r:id="rId3"/>
              </a:rPr>
              <a:t>.</a:t>
            </a:r>
            <a:r>
              <a:rPr lang="en-US" sz="800" b="1" u="sng" dirty="0" err="1">
                <a:hlinkClick r:id="rId3"/>
              </a:rPr>
              <a:t>usu</a:t>
            </a:r>
            <a:r>
              <a:rPr lang="el-GR" sz="800" b="1" u="sng" dirty="0">
                <a:hlinkClick r:id="rId3"/>
              </a:rPr>
              <a:t>.</a:t>
            </a:r>
            <a:r>
              <a:rPr lang="en-US" sz="800" b="1" u="sng" dirty="0" err="1">
                <a:hlinkClick r:id="rId3"/>
              </a:rPr>
              <a:t>edu</a:t>
            </a:r>
            <a:r>
              <a:rPr lang="el-GR" sz="800" b="1" u="sng" dirty="0">
                <a:hlinkClick r:id="rId3"/>
              </a:rPr>
              <a:t>/</a:t>
            </a:r>
            <a:r>
              <a:rPr lang="en-US" sz="800" b="1" u="sng" dirty="0">
                <a:hlinkClick r:id="rId3"/>
              </a:rPr>
              <a:t>en</a:t>
            </a:r>
            <a:r>
              <a:rPr lang="el-GR" sz="800" b="1" u="sng" dirty="0">
                <a:hlinkClick r:id="rId3"/>
              </a:rPr>
              <a:t>/</a:t>
            </a:r>
            <a:r>
              <a:rPr lang="en-US" sz="800" b="1" u="sng" dirty="0" err="1">
                <a:hlinkClick r:id="rId3"/>
              </a:rPr>
              <a:t>nav</a:t>
            </a:r>
            <a:r>
              <a:rPr lang="el-GR" sz="800" b="1" u="sng" dirty="0">
                <a:hlinkClick r:id="rId3"/>
              </a:rPr>
              <a:t>/</a:t>
            </a:r>
            <a:r>
              <a:rPr lang="en-US" sz="800" b="1" u="sng" dirty="0">
                <a:hlinkClick r:id="rId3"/>
              </a:rPr>
              <a:t>frames</a:t>
            </a:r>
            <a:r>
              <a:rPr lang="el-GR" sz="800" b="1" u="sng" dirty="0">
                <a:hlinkClick r:id="rId3"/>
              </a:rPr>
              <a:t>_</a:t>
            </a:r>
            <a:r>
              <a:rPr lang="en-US" sz="800" b="1" u="sng" dirty="0" err="1">
                <a:hlinkClick r:id="rId3"/>
              </a:rPr>
              <a:t>asid</a:t>
            </a:r>
            <a:r>
              <a:rPr lang="el-GR" sz="800" b="1" u="sng" dirty="0">
                <a:hlinkClick r:id="rId3"/>
              </a:rPr>
              <a:t>_152_</a:t>
            </a:r>
            <a:r>
              <a:rPr lang="en-US" sz="800" b="1" u="sng" dirty="0">
                <a:hlinkClick r:id="rId3"/>
              </a:rPr>
              <a:t>g</a:t>
            </a:r>
            <a:r>
              <a:rPr lang="el-GR" sz="800" b="1" u="sng" dirty="0">
                <a:hlinkClick r:id="rId3"/>
              </a:rPr>
              <a:t>_3_</a:t>
            </a:r>
            <a:r>
              <a:rPr lang="en-US" sz="800" b="1" u="sng" dirty="0">
                <a:hlinkClick r:id="rId3"/>
              </a:rPr>
              <a:t>t</a:t>
            </a:r>
            <a:r>
              <a:rPr lang="el-GR" sz="800" b="1" u="sng" dirty="0">
                <a:hlinkClick r:id="rId3"/>
              </a:rPr>
              <a:t>_2.</a:t>
            </a:r>
            <a:r>
              <a:rPr lang="en-US" sz="800" b="1" u="sng" dirty="0">
                <a:hlinkClick r:id="rId3"/>
              </a:rPr>
              <a:t>html</a:t>
            </a:r>
            <a:endParaRPr lang="el-GR" sz="800" dirty="0"/>
          </a:p>
          <a:p>
            <a:pPr>
              <a:spcBef>
                <a:spcPct val="0"/>
              </a:spcBef>
              <a:defRPr/>
            </a:pP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738240"/>
              </p:ext>
            </p:extLst>
          </p:nvPr>
        </p:nvGraphicFramePr>
        <p:xfrm>
          <a:off x="323528" y="0"/>
          <a:ext cx="8568951" cy="658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691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28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12763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5905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556792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454400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265625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962399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4441343" y="2859755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788976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ube 14"/>
          <p:cNvSpPr/>
          <p:nvPr/>
        </p:nvSpPr>
        <p:spPr>
          <a:xfrm flipH="1">
            <a:off x="7740352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ube 14"/>
          <p:cNvSpPr/>
          <p:nvPr/>
        </p:nvSpPr>
        <p:spPr>
          <a:xfrm flipH="1">
            <a:off x="8244408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Cube 14"/>
          <p:cNvSpPr/>
          <p:nvPr/>
        </p:nvSpPr>
        <p:spPr>
          <a:xfrm flipH="1">
            <a:off x="6300192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Cube 14"/>
          <p:cNvSpPr/>
          <p:nvPr/>
        </p:nvSpPr>
        <p:spPr>
          <a:xfrm flipH="1">
            <a:off x="680424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Cube 14"/>
          <p:cNvSpPr/>
          <p:nvPr/>
        </p:nvSpPr>
        <p:spPr>
          <a:xfrm flipH="1">
            <a:off x="7308304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Cube 14"/>
          <p:cNvSpPr/>
          <p:nvPr/>
        </p:nvSpPr>
        <p:spPr>
          <a:xfrm flipH="1">
            <a:off x="7812360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Cube 14"/>
          <p:cNvSpPr/>
          <p:nvPr/>
        </p:nvSpPr>
        <p:spPr>
          <a:xfrm flipH="1">
            <a:off x="824440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6084168" y="2852936"/>
            <a:ext cx="2808312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5004048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7308304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5508104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901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449723"/>
              </p:ext>
            </p:extLst>
          </p:nvPr>
        </p:nvGraphicFramePr>
        <p:xfrm>
          <a:off x="2555776" y="404664"/>
          <a:ext cx="4474840" cy="641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5591">
                <a:tc>
                  <a:txBody>
                    <a:bodyPr/>
                    <a:lstStyle/>
                    <a:p>
                      <a:pPr algn="ctr"/>
                      <a:r>
                        <a:rPr lang="el-GR" sz="9600" dirty="0">
                          <a:solidFill>
                            <a:srgbClr val="FF0000"/>
                          </a:solidFill>
                        </a:rPr>
                        <a:t>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9600" dirty="0">
                          <a:solidFill>
                            <a:srgbClr val="FF0000"/>
                          </a:solidFill>
                        </a:rPr>
                        <a:t>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092"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/>
                        <a:t>4</a:t>
                      </a:r>
                      <a:endParaRPr lang="el-GR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/>
                        <a:t>3</a:t>
                      </a:r>
                      <a:endParaRPr lang="el-GR" sz="8000" b="1" dirty="0"/>
                    </a:p>
                    <a:p>
                      <a:pPr algn="ctr"/>
                      <a:r>
                        <a:rPr lang="en-US" sz="8000" b="1" dirty="0"/>
                        <a:t>   </a:t>
                      </a:r>
                      <a:r>
                        <a:rPr lang="en-GB" sz="8000" b="1" dirty="0"/>
                        <a:t>7</a:t>
                      </a:r>
                      <a:r>
                        <a:rPr lang="en-US" sz="8000" b="1" dirty="0"/>
                        <a:t> +</a:t>
                      </a:r>
                      <a:endParaRPr lang="el-GR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9997"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/>
                        <a:t>5</a:t>
                      </a:r>
                      <a:endParaRPr lang="el-GR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/>
                        <a:t>0</a:t>
                      </a:r>
                      <a:endParaRPr lang="el-GR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84784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76672"/>
            <a:ext cx="374526" cy="143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116632"/>
            <a:ext cx="777240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6000" b="1" dirty="0">
                <a:latin typeface="Comic Sans MS" pitchFamily="66" charset="0"/>
              </a:rPr>
              <a:t>Πρόβλημα </a:t>
            </a:r>
            <a:r>
              <a:rPr lang="en-GB" sz="6000" b="1" dirty="0">
                <a:latin typeface="Comic Sans MS" pitchFamily="66" charset="0"/>
              </a:rPr>
              <a:t>3</a:t>
            </a:r>
            <a:r>
              <a:rPr lang="el-GR" sz="6000" b="1" dirty="0">
                <a:latin typeface="Comic Sans MS" pitchFamily="66" charset="0"/>
              </a:rPr>
              <a:t>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340768"/>
            <a:ext cx="8496944" cy="4896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el-GR" sz="6600" i="1" dirty="0"/>
              <a:t>Η μητέρα της Ελένης είναι 25 χρονών.  Ο πατέρας της Ελένης είναι 5 χρόνια μεγαλύτερος.  Πόσων χρονών είναι ο πατέρας της Ελένης;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738240"/>
              </p:ext>
            </p:extLst>
          </p:nvPr>
        </p:nvGraphicFramePr>
        <p:xfrm>
          <a:off x="323528" y="0"/>
          <a:ext cx="8568951" cy="658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691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28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12763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5905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556792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454400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265625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962399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788976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ube 14"/>
          <p:cNvSpPr/>
          <p:nvPr/>
        </p:nvSpPr>
        <p:spPr>
          <a:xfrm flipH="1">
            <a:off x="6300192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Cube 14"/>
          <p:cNvSpPr/>
          <p:nvPr/>
        </p:nvSpPr>
        <p:spPr>
          <a:xfrm flipH="1">
            <a:off x="680424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Cube 14"/>
          <p:cNvSpPr/>
          <p:nvPr/>
        </p:nvSpPr>
        <p:spPr>
          <a:xfrm flipH="1">
            <a:off x="7308304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Cube 14"/>
          <p:cNvSpPr/>
          <p:nvPr/>
        </p:nvSpPr>
        <p:spPr>
          <a:xfrm flipH="1">
            <a:off x="7812360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Cube 14"/>
          <p:cNvSpPr/>
          <p:nvPr/>
        </p:nvSpPr>
        <p:spPr>
          <a:xfrm flipH="1">
            <a:off x="824440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6084168" y="2852936"/>
            <a:ext cx="2808312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7308304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4499992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7812360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8244408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901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449723"/>
              </p:ext>
            </p:extLst>
          </p:nvPr>
        </p:nvGraphicFramePr>
        <p:xfrm>
          <a:off x="2555776" y="404664"/>
          <a:ext cx="4474840" cy="641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5591">
                <a:tc>
                  <a:txBody>
                    <a:bodyPr/>
                    <a:lstStyle/>
                    <a:p>
                      <a:pPr algn="ctr"/>
                      <a:r>
                        <a:rPr lang="el-GR" sz="9600" dirty="0">
                          <a:solidFill>
                            <a:srgbClr val="FF0000"/>
                          </a:solidFill>
                        </a:rPr>
                        <a:t>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9600" dirty="0">
                          <a:solidFill>
                            <a:srgbClr val="FF0000"/>
                          </a:solidFill>
                        </a:rPr>
                        <a:t>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092"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/>
                        <a:t>2</a:t>
                      </a:r>
                      <a:endParaRPr lang="el-GR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/>
                        <a:t>5</a:t>
                      </a:r>
                      <a:endParaRPr lang="el-GR" sz="8000" b="1" dirty="0"/>
                    </a:p>
                    <a:p>
                      <a:pPr algn="ctr"/>
                      <a:r>
                        <a:rPr lang="en-US" sz="8000" b="1" dirty="0"/>
                        <a:t>   </a:t>
                      </a:r>
                      <a:r>
                        <a:rPr lang="en-GB" sz="8000" b="1" dirty="0"/>
                        <a:t>5</a:t>
                      </a:r>
                      <a:r>
                        <a:rPr lang="en-US" sz="8000" b="1" dirty="0"/>
                        <a:t> +</a:t>
                      </a:r>
                      <a:endParaRPr lang="el-GR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9997"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/>
                        <a:t>3</a:t>
                      </a:r>
                      <a:endParaRPr lang="el-GR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/>
                        <a:t>0</a:t>
                      </a:r>
                      <a:endParaRPr lang="el-GR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84784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76672"/>
            <a:ext cx="374526" cy="143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380</Words>
  <Application>Microsoft Office PowerPoint</Application>
  <PresentationFormat>Προβολή στην οθόνη (4:3)</PresentationFormat>
  <Paragraphs>93</Paragraphs>
  <Slides>17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MariaAvraam</vt:lpstr>
      <vt:lpstr>Wingdings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32 + 8</vt:lpstr>
      <vt:lpstr>32 + 8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marinos diogenous</cp:lastModifiedBy>
  <cp:revision>9</cp:revision>
  <dcterms:created xsi:type="dcterms:W3CDTF">2012-03-08T10:16:09Z</dcterms:created>
  <dcterms:modified xsi:type="dcterms:W3CDTF">2020-05-03T21:02:18Z</dcterms:modified>
</cp:coreProperties>
</file>