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1"/>
  </p:sldMasterIdLst>
  <p:sldIdLst>
    <p:sldId id="256" r:id="rId2"/>
    <p:sldId id="258" r:id="rId3"/>
    <p:sldId id="264" r:id="rId4"/>
    <p:sldId id="257" r:id="rId5"/>
    <p:sldId id="259" r:id="rId6"/>
    <p:sldId id="262" r:id="rId7"/>
    <p:sldId id="260" r:id="rId8"/>
    <p:sldId id="268" r:id="rId9"/>
    <p:sldId id="266" r:id="rId10"/>
    <p:sldId id="269" r:id="rId11"/>
    <p:sldId id="263" r:id="rId12"/>
    <p:sldId id="265" r:id="rId13"/>
    <p:sldId id="278" r:id="rId14"/>
    <p:sldId id="272" r:id="rId15"/>
    <p:sldId id="279" r:id="rId16"/>
    <p:sldId id="280" r:id="rId17"/>
    <p:sldId id="275" r:id="rId18"/>
    <p:sldId id="281" r:id="rId19"/>
    <p:sldId id="282" r:id="rId20"/>
    <p:sldId id="277" r:id="rId21"/>
    <p:sldId id="283" r:id="rId22"/>
    <p:sldId id="284" r:id="rId23"/>
    <p:sldId id="276" r:id="rId24"/>
    <p:sldId id="273" r:id="rId25"/>
    <p:sldId id="27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0" d="100"/>
          <a:sy n="60" d="100"/>
        </p:scale>
        <p:origin x="67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slgamesplus.com/food-partitives-esl-fun-game-food-quantities-gam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2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Countable_and_uncountable_nouns/COUNTABLE-UNCOUNTABLE_NOUNS_ze1409dy" TargetMode="External"/><Relationship Id="rId2" Type="http://schemas.openxmlformats.org/officeDocument/2006/relationships/hyperlink" Target="https://www.liveworksheets.com/worksheets/en/English_as_a_Second_Language_(ESL)/Countable_and_uncountable_nouns/Countable_-_Uncountable_nouns_kx176r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englishkids.britishcouncil.org/grammar-videos/how-many-sweets" TargetMode="External"/><Relationship Id="rId5" Type="http://schemas.openxmlformats.org/officeDocument/2006/relationships/hyperlink" Target="https://learnenglishkids.britishcouncil.org/grammar-practice/nouns-countable-and-uncountable" TargetMode="External"/><Relationship Id="rId4" Type="http://schemas.openxmlformats.org/officeDocument/2006/relationships/hyperlink" Target="https://www.liveworksheets.com/worksheets/en/English_as_a_Second_Language_(ESL)/Countable_and_uncountable_nouns/COUNTABLE-UNCOUNTABLE_NOUNS_rn1413l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slgamesplus.com/countable-uncountable-a-an-rally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519" y="365041"/>
            <a:ext cx="12748562" cy="4261084"/>
          </a:xfrm>
        </p:spPr>
        <p:txBody>
          <a:bodyPr/>
          <a:lstStyle/>
          <a:p>
            <a:r>
              <a:rPr lang="en-US" dirty="0"/>
              <a:t>Let’s              talk </a:t>
            </a:r>
            <a:br>
              <a:rPr lang="en-US" dirty="0"/>
            </a:br>
            <a:r>
              <a:rPr lang="en-US" dirty="0"/>
              <a:t>about              food!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Countable-uncountable nouns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90" y="1618958"/>
            <a:ext cx="3640732" cy="35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4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732" y="218942"/>
            <a:ext cx="1990841" cy="2446986"/>
          </a:xfrm>
          <a:prstGeom prst="rect">
            <a:avLst/>
          </a:prstGeom>
        </p:spPr>
      </p:pic>
      <p:sp>
        <p:nvSpPr>
          <p:cNvPr id="3" name="24-Point Star 2"/>
          <p:cNvSpPr/>
          <p:nvPr/>
        </p:nvSpPr>
        <p:spPr>
          <a:xfrm>
            <a:off x="2601532" y="321972"/>
            <a:ext cx="9002332" cy="6233373"/>
          </a:xfrm>
          <a:prstGeom prst="star24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600" b="1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 CAREFUL!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 apple.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isn’t any sugar.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There aren’t any pears.</a:t>
            </a:r>
            <a:endParaRPr lang="el-GR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2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84" y="441932"/>
            <a:ext cx="7117137" cy="5849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104" y="2397465"/>
            <a:ext cx="2822693" cy="3505504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8677104" y="656823"/>
            <a:ext cx="2609081" cy="1455312"/>
          </a:xfrm>
          <a:prstGeom prst="wedgeRoundRectCallout">
            <a:avLst>
              <a:gd name="adj1" fmla="val 2285"/>
              <a:gd name="adj2" fmla="val 8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We can also use these phrases!</a:t>
            </a:r>
            <a:endParaRPr lang="el-G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5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http://www.eslgamesplus.com/food-partitives-esl-fun-game-food-quantities-game/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94548" y="0"/>
            <a:ext cx="2938106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374265" y="437882"/>
            <a:ext cx="4043966" cy="1558343"/>
          </a:xfrm>
          <a:prstGeom prst="wedgeRoundRectCallout">
            <a:avLst>
              <a:gd name="adj1" fmla="val 87129"/>
              <a:gd name="adj2" fmla="val 591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Try out this game too!</a:t>
            </a:r>
          </a:p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78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78529" y="258459"/>
            <a:ext cx="2704153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670474" y="258459"/>
            <a:ext cx="5556738" cy="2344064"/>
          </a:xfrm>
          <a:prstGeom prst="wedgeRoundRectCallout">
            <a:avLst>
              <a:gd name="adj1" fmla="val -66656"/>
              <a:gd name="adj2" fmla="val 342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Take a look at my pizza and play the √ or x game!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682" y="2887682"/>
            <a:ext cx="5036234" cy="36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 some olives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97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3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aren’t any peppers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5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98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91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0" y="141668"/>
            <a:ext cx="7323785" cy="4119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25" y="3219718"/>
            <a:ext cx="2822350" cy="34904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30310" y="4533363"/>
            <a:ext cx="7689551" cy="1996226"/>
          </a:xfrm>
          <a:prstGeom prst="wedgeRoundRectCallout">
            <a:avLst>
              <a:gd name="adj1" fmla="val 67655"/>
              <a:gd name="adj2" fmla="val -486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Look at this fridge! What do you like?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like….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don’t like…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love…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I hate…</a:t>
            </a:r>
          </a:p>
        </p:txBody>
      </p:sp>
    </p:spTree>
    <p:extLst>
      <p:ext uri="{BB962C8B-B14F-4D97-AF65-F5344CB8AC3E}">
        <p14:creationId xmlns:p14="http://schemas.microsoft.com/office/powerpoint/2010/main" val="836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isn’t any pepperoni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99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39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There is some cheese on the pizza.</a:t>
            </a:r>
            <a:endParaRPr lang="el-GR" sz="4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4" y="1874517"/>
            <a:ext cx="6525570" cy="4785418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46" y="3121781"/>
            <a:ext cx="2009108" cy="200910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308" y="3400023"/>
            <a:ext cx="1918340" cy="17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114425"/>
            <a:ext cx="4876800" cy="4629150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lastslide"/>
            <a:extLst>
              <a:ext uri="{FF2B5EF4-FFF2-40B4-BE49-F238E27FC236}">
                <a16:creationId xmlns:a16="http://schemas.microsoft.com/office/drawing/2014/main" xmlns="" id="{5296890B-D34C-0541-9867-43A44238CCEE}"/>
              </a:ext>
            </a:extLst>
          </p:cNvPr>
          <p:cNvSpPr/>
          <p:nvPr/>
        </p:nvSpPr>
        <p:spPr>
          <a:xfrm>
            <a:off x="9417269" y="5328745"/>
            <a:ext cx="788276" cy="4148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294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112" y="1067873"/>
            <a:ext cx="5558307" cy="5558307"/>
          </a:xfrm>
          <a:prstGeom prst="rect">
            <a:avLst/>
          </a:prstGeom>
        </p:spPr>
      </p:pic>
      <p:sp>
        <p:nvSpPr>
          <p:cNvPr id="3" name="Left Arrow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AA022C0C-2993-1E4A-9A8F-BCFE8F7B64AE}"/>
              </a:ext>
            </a:extLst>
          </p:cNvPr>
          <p:cNvSpPr/>
          <p:nvPr/>
        </p:nvSpPr>
        <p:spPr>
          <a:xfrm>
            <a:off x="4035972" y="5496910"/>
            <a:ext cx="641131" cy="3573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64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Comic Sans MS" panose="030F0702030302020204" pitchFamily="66" charset="0"/>
              </a:rPr>
              <a:t>Χρησιμεσ ιστοσελιδεσ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Comic Sans MS" panose="030F0702030302020204" pitchFamily="66" charset="0"/>
                <a:hlinkClick r:id="rId2"/>
              </a:rPr>
              <a:t>https://www.liveworksheets.com/worksheets/en/English_as_a_Second_Language_(ESL)/Countable_and_uncountable_nouns/Countable_-_Uncountable_nouns_kx176rx</a:t>
            </a:r>
            <a:r>
              <a:rPr lang="el-GR" dirty="0">
                <a:latin typeface="Comic Sans MS" panose="030F0702030302020204" pitchFamily="66" charset="0"/>
              </a:rPr>
              <a:t>  (</a:t>
            </a:r>
            <a:r>
              <a:rPr lang="en-US" dirty="0">
                <a:latin typeface="Comic Sans MS" panose="030F0702030302020204" pitchFamily="66" charset="0"/>
              </a:rPr>
              <a:t>Activities 1, 4, 5</a:t>
            </a:r>
            <a:r>
              <a:rPr lang="el-GR" dirty="0">
                <a:latin typeface="Comic Sans MS" panose="030F0702030302020204" pitchFamily="66" charset="0"/>
              </a:rPr>
              <a:t>)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3"/>
              </a:rPr>
              <a:t>https://www.liveworksheets.com/worksheets/en/English_as_a_Second_Language_(ESL)/Countable_and_uncountable_nouns/COUNTABLE-UNCOUNTABLE_NOUNS_ze1409dy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4"/>
              </a:rPr>
              <a:t>https://www.liveworksheets.com/worksheets/en/English_as_a_Second_Language_(ESL)/Countable_and_uncountable_nouns/COUNTABLE-UNCOUNTABLE_NOUNS_rn1413lz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5"/>
              </a:rPr>
              <a:t>https://learnenglishkids.britishcouncil.org/grammar-practice/nouns-countable-and-uncountable</a:t>
            </a:r>
            <a:endParaRPr lang="en-US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  <a:hlinkClick r:id="rId6"/>
              </a:rPr>
              <a:t>https://learnenglishkids.britishcouncil.org/grammar-videos/how-many-sweets</a:t>
            </a:r>
            <a:endParaRPr lang="el-G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7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20" y="947238"/>
            <a:ext cx="3264181" cy="498348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5653825" y="4146997"/>
            <a:ext cx="45719" cy="4571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406" y="2897746"/>
            <a:ext cx="2822693" cy="349331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653825" y="540912"/>
            <a:ext cx="4430333" cy="1803042"/>
          </a:xfrm>
          <a:prstGeom prst="wedgeRoundRectCallout">
            <a:avLst>
              <a:gd name="adj1" fmla="val 32365"/>
              <a:gd name="adj2" fmla="val 106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Make a shopping list with food and drinks you like!</a:t>
            </a:r>
          </a:p>
        </p:txBody>
      </p:sp>
    </p:spTree>
    <p:extLst>
      <p:ext uri="{BB962C8B-B14F-4D97-AF65-F5344CB8AC3E}">
        <p14:creationId xmlns:p14="http://schemas.microsoft.com/office/powerpoint/2010/main" val="40818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08" y="3168202"/>
            <a:ext cx="2711076" cy="3355176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6580068" y="154545"/>
            <a:ext cx="4972281" cy="3013657"/>
          </a:xfrm>
          <a:prstGeom prst="wedgeRoundRectCallout">
            <a:avLst>
              <a:gd name="adj1" fmla="val 30567"/>
              <a:gd name="adj2" fmla="val 563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This is my shopping list! There is some milk.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are some apples. There are some eggs. There are some bananas. 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There is some bread.</a:t>
            </a:r>
            <a:endParaRPr lang="el-GR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601" y="360608"/>
            <a:ext cx="5032955" cy="58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2305" y="3057336"/>
            <a:ext cx="2847268" cy="349940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55939" y="283335"/>
            <a:ext cx="3909255" cy="35159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 say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200" dirty="0">
                <a:latin typeface="Comic Sans MS" panose="030F0702030302020204" pitchFamily="66" charset="0"/>
              </a:rPr>
              <a:t> banana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apple in the fridge.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an</a:t>
            </a:r>
            <a:r>
              <a:rPr lang="en-US" sz="3200" dirty="0">
                <a:latin typeface="Comic Sans MS" panose="030F0702030302020204" pitchFamily="66" charset="0"/>
              </a:rPr>
              <a:t> egg in the fridge.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6465194" y="972354"/>
            <a:ext cx="1931831" cy="17128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anose="030F0702030302020204" pitchFamily="66" charset="0"/>
              </a:rPr>
              <a:t>BUT</a:t>
            </a:r>
            <a:endParaRPr lang="el-GR" sz="3600" b="1" dirty="0">
              <a:latin typeface="Comic Sans MS" panose="030F0702030302020204" pitchFamily="66" charset="0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8397025" y="528034"/>
            <a:ext cx="3438660" cy="284623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 can’t say 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is a bread in the fridge </a:t>
            </a:r>
            <a:endParaRPr lang="el-GR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700" y="3374264"/>
            <a:ext cx="1831309" cy="17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99" y="268410"/>
            <a:ext cx="5399268" cy="6325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2880" y="2593696"/>
            <a:ext cx="2822196" cy="349940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890197" y="502275"/>
            <a:ext cx="4584879" cy="1983347"/>
          </a:xfrm>
          <a:prstGeom prst="wedgeRoundRectCallout">
            <a:avLst>
              <a:gd name="adj1" fmla="val -889"/>
              <a:gd name="adj2" fmla="val 112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These are called uncountable nouns because we can’t count them. So we use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some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lang="el-G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0"/>
            <a:ext cx="2847079" cy="349940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14422" y="193184"/>
            <a:ext cx="7456868" cy="1764405"/>
          </a:xfrm>
          <a:prstGeom prst="wedgeRoundRectCallout">
            <a:avLst>
              <a:gd name="adj1" fmla="val -73830"/>
              <a:gd name="adj2" fmla="val -2587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is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milk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some </a:t>
            </a:r>
            <a:r>
              <a:rPr lang="en-US" sz="3200" dirty="0">
                <a:latin typeface="Comic Sans MS" panose="030F0702030302020204" pitchFamily="66" charset="0"/>
              </a:rPr>
              <a:t>bread in the fridge.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76223" y="4533364"/>
            <a:ext cx="7495504" cy="2060619"/>
          </a:xfrm>
          <a:prstGeom prst="wedgeRoundRectCallout">
            <a:avLst>
              <a:gd name="adj1" fmla="val -44029"/>
              <a:gd name="adj2" fmla="val -993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“There </a:t>
            </a: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are some</a:t>
            </a:r>
            <a:r>
              <a:rPr lang="en-US" sz="3200" dirty="0">
                <a:latin typeface="Comic Sans MS" panose="030F0702030302020204" pitchFamily="66" charset="0"/>
              </a:rPr>
              <a:t>..”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apples in the fridge.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There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are some </a:t>
            </a:r>
            <a:r>
              <a:rPr lang="en-US" sz="3200" dirty="0">
                <a:latin typeface="Comic Sans MS" panose="030F0702030302020204" pitchFamily="66" charset="0"/>
              </a:rPr>
              <a:t>onions in the fridge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49" y="2141289"/>
            <a:ext cx="1536987" cy="1700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175" y="2306760"/>
            <a:ext cx="2329933" cy="170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849" y="4868213"/>
            <a:ext cx="1519923" cy="1771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773" y="5035639"/>
            <a:ext cx="1636616" cy="15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554" y="1556680"/>
            <a:ext cx="3901778" cy="371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546" y="1136019"/>
            <a:ext cx="4840644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710" y="4295106"/>
            <a:ext cx="10178322" cy="3593591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https://www.eslgamesplus.com/countable-uncountable-a-an-rally/</a:t>
            </a:r>
            <a:endParaRPr lang="en-US" dirty="0"/>
          </a:p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77" y="120952"/>
            <a:ext cx="2847079" cy="349940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893972" y="347730"/>
            <a:ext cx="4301543" cy="1893194"/>
          </a:xfrm>
          <a:prstGeom prst="wedgeRoundRectCallout">
            <a:avLst>
              <a:gd name="adj1" fmla="val -68438"/>
              <a:gd name="adj2" fmla="val -7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Try out this game!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Good luck!</a:t>
            </a:r>
            <a:endParaRPr lang="el-GR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0</TotalTime>
  <Words>305</Words>
  <Application>Microsoft Office PowerPoint</Application>
  <PresentationFormat>Widescreen</PresentationFormat>
  <Paragraphs>51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Comic Sans MS</vt:lpstr>
      <vt:lpstr>Corbel</vt:lpstr>
      <vt:lpstr>Gill Sans MT</vt:lpstr>
      <vt:lpstr>Impact</vt:lpstr>
      <vt:lpstr>Badge</vt:lpstr>
      <vt:lpstr>Let’s              talk  about              food!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some olives on the pizza.</vt:lpstr>
      <vt:lpstr>PowerPoint Presentation</vt:lpstr>
      <vt:lpstr>PowerPoint Presentation</vt:lpstr>
      <vt:lpstr>There aren’t any peppers on the pizza.</vt:lpstr>
      <vt:lpstr>PowerPoint Presentation</vt:lpstr>
      <vt:lpstr>PowerPoint Presentation</vt:lpstr>
      <vt:lpstr>There isn’t any pepperoni on the pizza.</vt:lpstr>
      <vt:lpstr>PowerPoint Presentation</vt:lpstr>
      <vt:lpstr>PowerPoint Presentation</vt:lpstr>
      <vt:lpstr>There is some cheese on the pizza.</vt:lpstr>
      <vt:lpstr>PowerPoint Presentation</vt:lpstr>
      <vt:lpstr>PowerPoint Presentation</vt:lpstr>
      <vt:lpstr>Χρησιμεσ ιστοσελιδεσ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2020-03-22T18:55:44Z</dcterms:created>
  <dcterms:modified xsi:type="dcterms:W3CDTF">2020-04-15T11:36:47Z</dcterms:modified>
</cp:coreProperties>
</file>